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60" r:id="rId6"/>
    <p:sldId id="259"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71EFCDE7-A8FE-4A4F-B5F6-97979BB67482}">
          <p14:sldIdLst>
            <p14:sldId id="256"/>
            <p14:sldId id="257"/>
            <p14:sldId id="270"/>
            <p14:sldId id="258"/>
            <p14:sldId id="260"/>
            <p14:sldId id="259"/>
            <p14:sldId id="261"/>
            <p14:sldId id="262"/>
            <p14:sldId id="263"/>
            <p14:sldId id="264"/>
            <p14:sldId id="265"/>
            <p14:sldId id="266"/>
            <p14:sldId id="267"/>
            <p14:sldId id="268"/>
            <p14:sldId id="26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18769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24918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829301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3590909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59920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2331080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036051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4273524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77784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2535491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428633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786349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2662067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260364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157546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8C3BD8A-5E50-401B-BCB3-8A4BA2B4C3A1}" type="datetimeFigureOut">
              <a:rPr lang="ru-RU" smtClean="0"/>
              <a:pPr/>
              <a:t>08.10.2021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50221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C3BD8A-5E50-401B-BCB3-8A4BA2B4C3A1}" type="datetimeFigureOut">
              <a:rPr lang="ru-RU" smtClean="0"/>
              <a:pPr/>
              <a:t>08.10.2021</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42A3301-5963-42B8-9CB0-F53699D4632C}" type="slidenum">
              <a:rPr lang="ru-RU" smtClean="0"/>
              <a:pPr/>
              <a:t>‹#›</a:t>
            </a:fld>
            <a:endParaRPr lang="ru-RU"/>
          </a:p>
        </p:txBody>
      </p:sp>
    </p:spTree>
    <p:extLst>
      <p:ext uri="{BB962C8B-B14F-4D97-AF65-F5344CB8AC3E}">
        <p14:creationId xmlns:p14="http://schemas.microsoft.com/office/powerpoint/2010/main" xmlns="" val="2270596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645024"/>
            <a:ext cx="7772400" cy="436608"/>
          </a:xfrm>
        </p:spPr>
        <p:txBody>
          <a:bodyPr>
            <a:noAutofit/>
          </a:bodyPr>
          <a:lstStyle/>
          <a:p>
            <a:pPr algn="ctr"/>
            <a:r>
              <a:rPr lang="ru-RU" sz="3200" b="1" dirty="0"/>
              <a:t>Методические </a:t>
            </a:r>
            <a:r>
              <a:rPr lang="ru-RU" sz="3200" b="1" dirty="0" smtClean="0"/>
              <a:t>рекомендации</a:t>
            </a:r>
            <a:br>
              <a:rPr lang="ru-RU" sz="3200" b="1" dirty="0" smtClean="0"/>
            </a:br>
            <a:r>
              <a:rPr lang="ru-RU" sz="3200" b="1" dirty="0" smtClean="0"/>
              <a:t> </a:t>
            </a:r>
            <a:r>
              <a:rPr lang="ru-RU" sz="3200" b="1" dirty="0"/>
              <a:t/>
            </a:r>
            <a:br>
              <a:rPr lang="ru-RU" sz="3200" b="1" dirty="0"/>
            </a:br>
            <a:r>
              <a:rPr lang="ru-RU" sz="3200" b="1" dirty="0">
                <a:solidFill>
                  <a:schemeClr val="tx1"/>
                </a:solidFill>
                <a:latin typeface="Times New Roman" panose="02020603050405020304" pitchFamily="18" charset="0"/>
                <a:cs typeface="Times New Roman" panose="02020603050405020304" pitchFamily="18" charset="0"/>
              </a:rPr>
              <a:t>«Способы повышения </a:t>
            </a:r>
            <a:r>
              <a:rPr lang="ru-RU" sz="3200" dirty="0">
                <a:solidFill>
                  <a:schemeClr val="tx1"/>
                </a:solidFill>
                <a:latin typeface="Times New Roman" panose="02020603050405020304" pitchFamily="18" charset="0"/>
                <a:cs typeface="Times New Roman" panose="02020603050405020304" pitchFamily="18" charset="0"/>
              </a:rPr>
              <a:t>учебной мотивации современного школьника и педагога  как необходимое условие эффективности обучения при </a:t>
            </a:r>
            <a:r>
              <a:rPr lang="ru-RU" sz="3200" dirty="0" smtClean="0">
                <a:solidFill>
                  <a:schemeClr val="tx1"/>
                </a:solidFill>
                <a:latin typeface="Times New Roman" panose="02020603050405020304" pitchFamily="18" charset="0"/>
                <a:cs typeface="Times New Roman" panose="02020603050405020304" pitchFamily="18" charset="0"/>
              </a:rPr>
              <a:t>ФГОС</a:t>
            </a:r>
            <a:r>
              <a:rPr lang="ru-RU" sz="3200" dirty="0">
                <a:solidFill>
                  <a:schemeClr val="tx1"/>
                </a:solidFill>
                <a:latin typeface="Times New Roman" panose="02020603050405020304" pitchFamily="18" charset="0"/>
                <a:cs typeface="Times New Roman" panose="02020603050405020304" pitchFamily="18" charset="0"/>
              </a:rPr>
              <a:t>»</a:t>
            </a:r>
            <a:br>
              <a:rPr lang="ru-RU" sz="3200" dirty="0">
                <a:solidFill>
                  <a:schemeClr val="tx1"/>
                </a:solidFill>
                <a:latin typeface="Times New Roman" panose="02020603050405020304" pitchFamily="18" charset="0"/>
                <a:cs typeface="Times New Roman" panose="02020603050405020304" pitchFamily="18" charset="0"/>
              </a:rPr>
            </a:b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0" y="4797152"/>
            <a:ext cx="6400800" cy="1152128"/>
          </a:xfrm>
        </p:spPr>
        <p:txBody>
          <a:bodyPr>
            <a:normAutofit/>
          </a:bodyPr>
          <a:lstStyle/>
          <a:p>
            <a:r>
              <a:rPr lang="ru-RU" dirty="0" smtClean="0">
                <a:solidFill>
                  <a:schemeClr val="tx1"/>
                </a:solidFill>
                <a:latin typeface="Times New Roman" panose="02020603050405020304" pitchFamily="18" charset="0"/>
                <a:cs typeface="Times New Roman" panose="02020603050405020304" pitchFamily="18" charset="0"/>
              </a:rPr>
              <a:t>Выполнила: Малороссиянова Л.В.</a:t>
            </a:r>
          </a:p>
          <a:p>
            <a:r>
              <a:rPr lang="ru-RU" smtClean="0">
                <a:solidFill>
                  <a:schemeClr val="tx1"/>
                </a:solidFill>
                <a:latin typeface="Times New Roman" panose="02020603050405020304" pitchFamily="18" charset="0"/>
                <a:cs typeface="Times New Roman" panose="02020603050405020304" pitchFamily="18" charset="0"/>
              </a:rPr>
              <a:t>Зам.деректора</a:t>
            </a:r>
            <a:r>
              <a:rPr lang="ru-RU" dirty="0" smtClean="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по ВР МКОУ «</a:t>
            </a:r>
            <a:r>
              <a:rPr lang="ru-RU" dirty="0" err="1" smtClean="0">
                <a:solidFill>
                  <a:schemeClr val="tx1"/>
                </a:solidFill>
                <a:latin typeface="Times New Roman" panose="02020603050405020304" pitchFamily="18" charset="0"/>
                <a:cs typeface="Times New Roman" panose="02020603050405020304" pitchFamily="18" charset="0"/>
              </a:rPr>
              <a:t>Туратская</a:t>
            </a:r>
            <a:r>
              <a:rPr lang="ru-RU" dirty="0" smtClean="0">
                <a:solidFill>
                  <a:schemeClr val="tx1"/>
                </a:solidFill>
                <a:latin typeface="Times New Roman" panose="02020603050405020304" pitchFamily="18" charset="0"/>
                <a:cs typeface="Times New Roman" panose="02020603050405020304" pitchFamily="18" charset="0"/>
              </a:rPr>
              <a:t> школа»</a:t>
            </a:r>
          </a:p>
          <a:p>
            <a:endParaRPr lang="ru-RU" dirty="0" smtClean="0">
              <a:solidFill>
                <a:schemeClr val="tx1"/>
              </a:solidFill>
            </a:endParaRPr>
          </a:p>
          <a:p>
            <a:endParaRPr lang="ru-RU" dirty="0" smtClean="0"/>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74" y="548680"/>
            <a:ext cx="8229600" cy="1728192"/>
          </a:xfrm>
        </p:spPr>
        <p:txBody>
          <a:bodyPr>
            <a:normAutofit fontScale="90000"/>
          </a:bodyPr>
          <a:lstStyle/>
          <a:p>
            <a:pPr algn="ctr"/>
            <a:r>
              <a:rPr lang="ru-RU" sz="4400" b="1" dirty="0"/>
              <a:t>Потребности педагога и </a:t>
            </a:r>
            <a:r>
              <a:rPr lang="ru-RU" sz="4400" b="1" dirty="0" smtClean="0"/>
              <a:t/>
            </a:r>
            <a:br>
              <a:rPr lang="ru-RU" sz="4400" b="1" dirty="0" smtClean="0"/>
            </a:br>
            <a:r>
              <a:rPr lang="ru-RU" sz="4400" b="1" dirty="0" smtClean="0"/>
              <a:t>способы </a:t>
            </a:r>
            <a:r>
              <a:rPr lang="ru-RU" sz="4400" b="1" dirty="0"/>
              <a:t>их </a:t>
            </a:r>
            <a:r>
              <a:rPr lang="ru-RU" sz="4400" b="1" dirty="0" smtClean="0"/>
              <a:t>мотивации</a:t>
            </a:r>
            <a:br>
              <a:rPr lang="ru-RU" sz="4400" b="1" dirty="0" smtClean="0"/>
            </a:br>
            <a:r>
              <a:rPr lang="ru-RU" sz="4400" b="1" dirty="0" smtClean="0"/>
              <a:t/>
            </a:r>
            <a:br>
              <a:rPr lang="ru-RU" sz="4400" b="1" dirty="0" smtClean="0"/>
            </a:br>
            <a:r>
              <a:rPr lang="ru-RU" dirty="0"/>
              <a:t/>
            </a:r>
            <a:br>
              <a:rPr lang="ru-RU" dirty="0"/>
            </a:br>
            <a:endParaRPr lang="ru-RU" dirty="0">
              <a:solidFill>
                <a:schemeClr val="tx1"/>
              </a:solidFill>
            </a:endParaRPr>
          </a:p>
        </p:txBody>
      </p:sp>
      <p:sp>
        <p:nvSpPr>
          <p:cNvPr id="3" name="Содержимое 2"/>
          <p:cNvSpPr>
            <a:spLocks noGrp="1"/>
          </p:cNvSpPr>
          <p:nvPr>
            <p:ph idx="1"/>
          </p:nvPr>
        </p:nvSpPr>
        <p:spPr>
          <a:xfrm>
            <a:off x="251520" y="2132856"/>
            <a:ext cx="7776864" cy="4225102"/>
          </a:xfrm>
        </p:spPr>
        <p:txBody>
          <a:bodyPr/>
          <a:lstStyle/>
          <a:p>
            <a:pPr marL="536575" lvl="8" indent="0">
              <a:buNone/>
            </a:pPr>
            <a:endParaRPr lang="ru-RU" sz="3200" dirty="0" smtClean="0">
              <a:solidFill>
                <a:prstClr val="black"/>
              </a:solidFill>
            </a:endParaRPr>
          </a:p>
          <a:p>
            <a:pPr marL="536575" lvl="8" indent="0" algn="ctr">
              <a:buNone/>
            </a:pPr>
            <a:r>
              <a:rPr lang="ru-RU" sz="3200" dirty="0" smtClean="0">
                <a:solidFill>
                  <a:prstClr val="black"/>
                </a:solidFill>
              </a:rPr>
              <a:t>Согласно </a:t>
            </a:r>
            <a:r>
              <a:rPr lang="ru-RU" sz="3200" dirty="0" err="1">
                <a:solidFill>
                  <a:prstClr val="black"/>
                </a:solidFill>
              </a:rPr>
              <a:t>Маслоу</a:t>
            </a:r>
            <a:r>
              <a:rPr lang="ru-RU" sz="3200" dirty="0">
                <a:solidFill>
                  <a:prstClr val="black"/>
                </a:solidFill>
              </a:rPr>
              <a:t>, человек работает для того, чтобы удовлетворить свои </a:t>
            </a:r>
            <a:r>
              <a:rPr lang="ru-RU" sz="3200" dirty="0" smtClean="0">
                <a:solidFill>
                  <a:prstClr val="black"/>
                </a:solidFill>
              </a:rPr>
              <a:t>потребности.</a:t>
            </a:r>
            <a:r>
              <a:rPr lang="ru-RU" sz="3200" dirty="0">
                <a:solidFill>
                  <a:prstClr val="black"/>
                </a:solidFill>
              </a:rPr>
              <a:t/>
            </a:r>
            <a:br>
              <a:rPr lang="ru-RU" sz="3200" dirty="0">
                <a:solidFill>
                  <a:prstClr val="black"/>
                </a:solidFill>
              </a:rPr>
            </a:br>
            <a:endParaRPr lang="ru-RU"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a:bodyPr>
          <a:lstStyle/>
          <a:p>
            <a:endParaRPr lang="ru-RU" dirty="0"/>
          </a:p>
        </p:txBody>
      </p:sp>
      <p:sp>
        <p:nvSpPr>
          <p:cNvPr id="3" name="Содержимое 2"/>
          <p:cNvSpPr>
            <a:spLocks noGrp="1"/>
          </p:cNvSpPr>
          <p:nvPr>
            <p:ph idx="1"/>
          </p:nvPr>
        </p:nvSpPr>
        <p:spPr>
          <a:xfrm>
            <a:off x="457200" y="1214422"/>
            <a:ext cx="8229600" cy="4911741"/>
          </a:xfrm>
        </p:spPr>
        <p:txBody>
          <a:bodyPr>
            <a:normAutofit/>
          </a:bodyPr>
          <a:lstStyle/>
          <a:p>
            <a:r>
              <a:rPr lang="ru-RU" sz="2400" b="1" i="1" dirty="0" smtClean="0"/>
              <a:t>1.Удовлетворение </a:t>
            </a:r>
            <a:r>
              <a:rPr lang="ru-RU" sz="2400" b="1" i="1" dirty="0"/>
              <a:t>материальных потребностей </a:t>
            </a:r>
            <a:r>
              <a:rPr lang="ru-RU" sz="2400" b="1" i="1" dirty="0" smtClean="0"/>
              <a:t>педагогов</a:t>
            </a:r>
          </a:p>
          <a:p>
            <a:endParaRPr lang="ru-RU" sz="2400" b="1" i="1" dirty="0" smtClean="0"/>
          </a:p>
          <a:p>
            <a:r>
              <a:rPr lang="ru-RU" sz="2400" b="1" i="1" dirty="0"/>
              <a:t>2.Удовлетворение социальных потребностей </a:t>
            </a:r>
            <a:r>
              <a:rPr lang="ru-RU" sz="2400" b="1" i="1" dirty="0" smtClean="0"/>
              <a:t>педагогов</a:t>
            </a:r>
          </a:p>
          <a:p>
            <a:endParaRPr lang="ru-RU" sz="2400" dirty="0"/>
          </a:p>
          <a:p>
            <a:r>
              <a:rPr lang="ru-RU" sz="2400" b="1" i="1" dirty="0"/>
              <a:t>3. Удовлетворение потребностей педагогов в личностном росте и </a:t>
            </a:r>
            <a:r>
              <a:rPr lang="ru-RU" sz="2400" b="1" i="1" dirty="0" err="1"/>
              <a:t>самоактуализации</a:t>
            </a:r>
            <a:r>
              <a:rPr lang="ru-RU" sz="2400" b="1" i="1" dirty="0"/>
              <a:t> </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6347713" cy="1320800"/>
          </a:xfrm>
        </p:spPr>
        <p:txBody>
          <a:bodyPr>
            <a:normAutofit fontScale="90000"/>
          </a:bodyPr>
          <a:lstStyle/>
          <a:p>
            <a:pPr algn="ctr"/>
            <a:r>
              <a:rPr lang="ru-RU" sz="4000" b="1" dirty="0"/>
              <a:t>Вывод</a:t>
            </a:r>
            <a:r>
              <a:rPr lang="ru-RU" sz="4000" b="1" dirty="0" smtClean="0"/>
              <a:t>:</a:t>
            </a:r>
            <a:br>
              <a:rPr lang="ru-RU" sz="4000" b="1" dirty="0" smtClean="0"/>
            </a:br>
            <a:r>
              <a:rPr lang="ru-RU" sz="4000" b="1" dirty="0"/>
              <a:t/>
            </a:r>
            <a:br>
              <a:rPr lang="ru-RU" sz="4000" b="1" dirty="0"/>
            </a:br>
            <a:r>
              <a:rPr lang="ru-RU" sz="4000" dirty="0"/>
              <a:t/>
            </a:r>
            <a:br>
              <a:rPr lang="ru-RU" sz="4000" dirty="0"/>
            </a:br>
            <a:endParaRPr lang="ru-RU" sz="4000" dirty="0"/>
          </a:p>
        </p:txBody>
      </p:sp>
      <p:sp>
        <p:nvSpPr>
          <p:cNvPr id="3" name="Содержимое 2"/>
          <p:cNvSpPr>
            <a:spLocks noGrp="1"/>
          </p:cNvSpPr>
          <p:nvPr>
            <p:ph idx="1"/>
          </p:nvPr>
        </p:nvSpPr>
        <p:spPr>
          <a:xfrm>
            <a:off x="457200" y="1628800"/>
            <a:ext cx="8229600" cy="4497363"/>
          </a:xfrm>
        </p:spPr>
        <p:txBody>
          <a:bodyPr>
            <a:normAutofit/>
          </a:bodyPr>
          <a:lstStyle/>
          <a:p>
            <a:r>
              <a:rPr lang="ru-RU" sz="2800" dirty="0"/>
              <a:t>Люди, мотивированные на успех, обычно ставят перед собой в деятельности некую положительную цель, достижение которой может быть однозначно расценено как </a:t>
            </a:r>
            <a:r>
              <a:rPr lang="ru-RU" sz="2800" dirty="0" smtClean="0"/>
              <a:t>успех</a:t>
            </a:r>
          </a:p>
          <a:p>
            <a:r>
              <a:rPr lang="ru-RU" sz="2800" dirty="0"/>
              <a:t>А задача руководства образовательным учреждением помочь педагогам </a:t>
            </a:r>
            <a:r>
              <a:rPr lang="ru-RU" sz="2800" dirty="0" err="1"/>
              <a:t>самореализоваться</a:t>
            </a:r>
            <a:r>
              <a:rPr lang="ru-RU" sz="2800" dirty="0"/>
              <a:t>, используя различные способы, методы  и приемы.</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1357322"/>
          </a:xfrm>
        </p:spPr>
        <p:txBody>
          <a:bodyPr>
            <a:normAutofit/>
          </a:bodyPr>
          <a:lstStyle/>
          <a:p>
            <a:r>
              <a:rPr lang="ru-RU" b="1" i="1" dirty="0"/>
              <a:t>Планируемые результаты работы</a:t>
            </a:r>
            <a:r>
              <a:rPr lang="ru-RU" dirty="0"/>
              <a:t/>
            </a:r>
            <a:br>
              <a:rPr lang="ru-RU" dirty="0"/>
            </a:br>
            <a:endParaRPr lang="ru-RU" dirty="0"/>
          </a:p>
        </p:txBody>
      </p:sp>
      <p:sp>
        <p:nvSpPr>
          <p:cNvPr id="3" name="Содержимое 2"/>
          <p:cNvSpPr>
            <a:spLocks noGrp="1"/>
          </p:cNvSpPr>
          <p:nvPr>
            <p:ph idx="1"/>
          </p:nvPr>
        </p:nvSpPr>
        <p:spPr>
          <a:xfrm>
            <a:off x="609599" y="1484784"/>
            <a:ext cx="6347714" cy="4968552"/>
          </a:xfrm>
        </p:spPr>
        <p:txBody>
          <a:bodyPr>
            <a:noAutofit/>
          </a:bodyPr>
          <a:lstStyle/>
          <a:p>
            <a:pPr marL="0" indent="0">
              <a:buNone/>
            </a:pPr>
            <a:r>
              <a:rPr lang="ru-RU" b="1" i="1" dirty="0" smtClean="0"/>
              <a:t>     на </a:t>
            </a:r>
            <a:r>
              <a:rPr lang="ru-RU" b="1" i="1" dirty="0"/>
              <a:t>уровне ученика:</a:t>
            </a:r>
            <a:endParaRPr lang="ru-RU" b="1" dirty="0"/>
          </a:p>
          <a:p>
            <a:pPr lvl="0"/>
            <a:r>
              <a:rPr lang="ru-RU" dirty="0"/>
              <a:t>повышение уровня учебной мотивации;</a:t>
            </a:r>
          </a:p>
          <a:p>
            <a:pPr lvl="0"/>
            <a:r>
              <a:rPr lang="ru-RU" dirty="0"/>
              <a:t>качественное освоение образовательного стандарта;</a:t>
            </a:r>
          </a:p>
          <a:p>
            <a:pPr lvl="0"/>
            <a:r>
              <a:rPr lang="ru-RU" dirty="0"/>
              <a:t>активизация творческой активности (результативное участие в предметной олимпиаде, внеклассной и внеурочной деятельности по предмету</a:t>
            </a:r>
            <a:r>
              <a:rPr lang="ru-RU" dirty="0" smtClean="0"/>
              <a:t>)</a:t>
            </a:r>
          </a:p>
          <a:p>
            <a:pPr marL="0" indent="0">
              <a:buNone/>
            </a:pPr>
            <a:r>
              <a:rPr lang="ru-RU" dirty="0"/>
              <a:t>	</a:t>
            </a:r>
            <a:r>
              <a:rPr lang="ru-RU" b="1" i="1" dirty="0" smtClean="0"/>
              <a:t>на </a:t>
            </a:r>
            <a:r>
              <a:rPr lang="ru-RU" b="1" i="1" dirty="0"/>
              <a:t>уровне учителя:</a:t>
            </a:r>
            <a:endParaRPr lang="ru-RU" b="1" dirty="0"/>
          </a:p>
          <a:p>
            <a:pPr lvl="0"/>
            <a:r>
              <a:rPr lang="ru-RU" dirty="0"/>
              <a:t>повышение уровня профессиональной компетентности;</a:t>
            </a:r>
          </a:p>
          <a:p>
            <a:pPr lvl="0"/>
            <a:r>
              <a:rPr lang="ru-RU" dirty="0"/>
              <a:t>анализ собственного педагогического опыта, результативности деятельности и выявление недостатков;</a:t>
            </a:r>
          </a:p>
          <a:p>
            <a:r>
              <a:rPr lang="ru-RU" dirty="0"/>
              <a:t>планирование перспектив собственной профессиональной деятельности</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6842721" cy="739478"/>
          </a:xfrm>
        </p:spPr>
        <p:txBody>
          <a:bodyPr/>
          <a:lstStyle/>
          <a:p>
            <a:r>
              <a:rPr lang="ru-RU" b="1" dirty="0"/>
              <a:t> </a:t>
            </a:r>
            <a:r>
              <a:rPr lang="ru-RU" sz="3200" b="1" dirty="0" smtClean="0"/>
              <a:t>Библиографические источники</a:t>
            </a:r>
            <a:endParaRPr lang="ru-RU" sz="3200" dirty="0"/>
          </a:p>
        </p:txBody>
      </p:sp>
      <p:sp>
        <p:nvSpPr>
          <p:cNvPr id="3" name="Содержимое 2"/>
          <p:cNvSpPr>
            <a:spLocks noGrp="1"/>
          </p:cNvSpPr>
          <p:nvPr>
            <p:ph idx="1"/>
          </p:nvPr>
        </p:nvSpPr>
        <p:spPr/>
        <p:txBody>
          <a:bodyPr>
            <a:normAutofit fontScale="70000" lnSpcReduction="20000"/>
          </a:bodyPr>
          <a:lstStyle/>
          <a:p>
            <a:pPr lvl="0"/>
            <a:r>
              <a:rPr lang="ru-RU" dirty="0" err="1"/>
              <a:t>БакурадзеА</a:t>
            </a:r>
            <a:r>
              <a:rPr lang="ru-RU" dirty="0"/>
              <a:t>. ,</a:t>
            </a:r>
            <a:r>
              <a:rPr lang="ru-RU" dirty="0" err="1"/>
              <a:t>Джамулаев</a:t>
            </a:r>
            <a:r>
              <a:rPr lang="ru-RU" dirty="0"/>
              <a:t> А. Мотивация учителей: актуальные потребности и принципы их удовлетворения или компенсации // Директор школы. - № 10. – 2007.</a:t>
            </a:r>
          </a:p>
          <a:p>
            <a:pPr lvl="0"/>
            <a:r>
              <a:rPr lang="ru-RU" dirty="0" err="1"/>
              <a:t>Кирдянкина</a:t>
            </a:r>
            <a:r>
              <a:rPr lang="ru-RU" dirty="0"/>
              <a:t> С.В. Концепция «Мотивация профессионального роста педагогов» // Управление современной школой. - № 6. – 2010.</a:t>
            </a:r>
          </a:p>
          <a:p>
            <a:pPr lvl="0"/>
            <a:r>
              <a:rPr lang="ru-RU" dirty="0" err="1"/>
              <a:t>Кухарев</a:t>
            </a:r>
            <a:r>
              <a:rPr lang="ru-RU" dirty="0"/>
              <a:t> Н.В. На пути к профессиональному совершенству // М., 1990.</a:t>
            </a:r>
          </a:p>
          <a:p>
            <a:pPr lvl="0"/>
            <a:r>
              <a:rPr lang="ru-RU" dirty="0" err="1"/>
              <a:t>Лепешова</a:t>
            </a:r>
            <a:r>
              <a:rPr lang="ru-RU" dirty="0"/>
              <a:t> Е. Мотивационный инструментарий руководителя школы // Директор школы. - № 4. – 2009.</a:t>
            </a:r>
          </a:p>
          <a:p>
            <a:pPr lvl="0"/>
            <a:r>
              <a:rPr lang="ru-RU" dirty="0"/>
              <a:t>Мотивация персонала: методические рекомендации / составитель В. А. Дубровская. - Кемерово: Изд-во </a:t>
            </a:r>
            <a:r>
              <a:rPr lang="ru-RU" dirty="0" err="1"/>
              <a:t>КРИПКиПРО</a:t>
            </a:r>
            <a:r>
              <a:rPr lang="ru-RU" dirty="0"/>
              <a:t>, 2009, </a:t>
            </a:r>
          </a:p>
          <a:p>
            <a:pPr lvl="0"/>
            <a:r>
              <a:rPr lang="ru-RU" dirty="0"/>
              <a:t>http://works.tarefer.ru/64/100254/index.html. Мотивация педагогической деятельности.</a:t>
            </a:r>
          </a:p>
          <a:p>
            <a:pPr lvl="0"/>
            <a:r>
              <a:rPr lang="ru-RU" dirty="0"/>
              <a:t>Пономарева Г.М. Руководителю образовательного учреждения о работе с персоналом // Библиотека журнала «Директор школы». - № 6. – 2011.</a:t>
            </a:r>
          </a:p>
          <a:p>
            <a:pPr lvl="0"/>
            <a:r>
              <a:rPr lang="ru-RU" dirty="0"/>
              <a:t>Поташник, М. М. Управление профессиональным ростом учителя в современной школе // Методическое пособие.- М.: Центр педагогического образования,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ctr">
              <a:buNone/>
            </a:pPr>
            <a:r>
              <a:rPr lang="ru-RU" sz="4400" dirty="0" smtClean="0"/>
              <a:t>Спасибо за внимание!</a:t>
            </a:r>
            <a:endParaRPr lang="ru-RU" sz="4400" dirty="0"/>
          </a:p>
        </p:txBody>
      </p:sp>
    </p:spTree>
    <p:extLst>
      <p:ext uri="{BB962C8B-B14F-4D97-AF65-F5344CB8AC3E}">
        <p14:creationId xmlns:p14="http://schemas.microsoft.com/office/powerpoint/2010/main" xmlns="" val="246276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400" dirty="0" smtClean="0"/>
              <a:t>Цель работы:</a:t>
            </a:r>
            <a:endParaRPr lang="ru-RU" sz="4400" dirty="0"/>
          </a:p>
        </p:txBody>
      </p:sp>
      <p:sp>
        <p:nvSpPr>
          <p:cNvPr id="3" name="Содержимое 2"/>
          <p:cNvSpPr>
            <a:spLocks noGrp="1"/>
          </p:cNvSpPr>
          <p:nvPr>
            <p:ph idx="1"/>
          </p:nvPr>
        </p:nvSpPr>
        <p:spPr>
          <a:xfrm>
            <a:off x="1115616" y="1930400"/>
            <a:ext cx="6347714" cy="3880773"/>
          </a:xfrm>
        </p:spPr>
        <p:txBody>
          <a:bodyPr>
            <a:normAutofit/>
          </a:bodyPr>
          <a:lstStyle/>
          <a:p>
            <a:pPr marL="0" indent="0">
              <a:buNone/>
            </a:pPr>
            <a:r>
              <a:rPr lang="ru-RU" sz="4000" dirty="0" smtClean="0">
                <a:latin typeface="Times New Roman" panose="02020603050405020304" pitchFamily="18" charset="0"/>
                <a:cs typeface="Times New Roman" panose="02020603050405020304" pitchFamily="18" charset="0"/>
              </a:rPr>
              <a:t>поиск путей и средств формирования и повышения учебной мотивации учащихся и педагогов.</a:t>
            </a:r>
            <a:endParaRPr lang="ru-RU"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dirty="0"/>
              <a:t>Задачи</a:t>
            </a:r>
          </a:p>
        </p:txBody>
      </p:sp>
      <p:sp>
        <p:nvSpPr>
          <p:cNvPr id="3" name="Объект 2"/>
          <p:cNvSpPr>
            <a:spLocks noGrp="1"/>
          </p:cNvSpPr>
          <p:nvPr>
            <p:ph idx="1"/>
          </p:nvPr>
        </p:nvSpPr>
        <p:spPr/>
        <p:txBody>
          <a:bodyPr/>
          <a:lstStyle/>
          <a:p>
            <a:r>
              <a:rPr lang="ru-RU" dirty="0" smtClean="0"/>
              <a:t> </a:t>
            </a:r>
            <a:r>
              <a:rPr lang="ru-RU" sz="2400" dirty="0"/>
              <a:t>Изучить вопросы организации учебного процесса и интереса к обучению;</a:t>
            </a:r>
          </a:p>
          <a:p>
            <a:r>
              <a:rPr lang="ru-RU" sz="2400" dirty="0" smtClean="0"/>
              <a:t> </a:t>
            </a:r>
            <a:r>
              <a:rPr lang="ru-RU" sz="2400" dirty="0"/>
              <a:t>Изучить строение учебной мотивации;</a:t>
            </a:r>
          </a:p>
          <a:p>
            <a:r>
              <a:rPr lang="ru-RU" sz="2400" dirty="0" smtClean="0"/>
              <a:t> </a:t>
            </a:r>
            <a:r>
              <a:rPr lang="ru-RU" sz="2400" dirty="0"/>
              <a:t>Рассмотреть </a:t>
            </a:r>
            <a:r>
              <a:rPr lang="ru-RU" sz="2400" dirty="0" smtClean="0"/>
              <a:t>методы и приемы </a:t>
            </a:r>
            <a:r>
              <a:rPr lang="ru-RU" sz="2400" dirty="0"/>
              <a:t>формирования учебной мотивации.</a:t>
            </a:r>
          </a:p>
          <a:p>
            <a:endParaRPr lang="ru-RU" dirty="0"/>
          </a:p>
        </p:txBody>
      </p:sp>
    </p:spTree>
    <p:extLst>
      <p:ext uri="{BB962C8B-B14F-4D97-AF65-F5344CB8AC3E}">
        <p14:creationId xmlns:p14="http://schemas.microsoft.com/office/powerpoint/2010/main" xmlns="" val="1950781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6347713" cy="661640"/>
          </a:xfrm>
        </p:spPr>
        <p:txBody>
          <a:bodyPr/>
          <a:lstStyle/>
          <a:p>
            <a:endParaRPr lang="ru-RU" dirty="0"/>
          </a:p>
        </p:txBody>
      </p:sp>
      <p:sp>
        <p:nvSpPr>
          <p:cNvPr id="3" name="Содержимое 2"/>
          <p:cNvSpPr>
            <a:spLocks noGrp="1"/>
          </p:cNvSpPr>
          <p:nvPr>
            <p:ph idx="1"/>
          </p:nvPr>
        </p:nvSpPr>
        <p:spPr>
          <a:xfrm>
            <a:off x="609598" y="1268760"/>
            <a:ext cx="6347714" cy="4464496"/>
          </a:xfrm>
        </p:spPr>
        <p:txBody>
          <a:bodyPr>
            <a:noAutofit/>
          </a:bodyPr>
          <a:lstStyle/>
          <a:p>
            <a:pPr marL="0" indent="0" algn="just">
              <a:buNone/>
            </a:pPr>
            <a:r>
              <a:rPr lang="ru-RU" sz="2800" dirty="0">
                <a:latin typeface="Times New Roman" panose="02020603050405020304" pitchFamily="18" charset="0"/>
                <a:cs typeface="Times New Roman" panose="02020603050405020304" pitchFamily="18" charset="0"/>
              </a:rPr>
              <a:t>Формирование учебной мотивации у школьников является важной проблемой современной школы. Ее актуальность обусловлена обновлением содержания обучения, постановкой задач формирования у школьников приемов самостоятельного приобретения знаний и развития активной жизненной позиции.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952196"/>
          </a:xfrm>
        </p:spPr>
        <p:txBody>
          <a:bodyPr>
            <a:normAutofit/>
          </a:bodyPr>
          <a:lstStyle/>
          <a:p>
            <a:pPr algn="r"/>
            <a:r>
              <a:rPr lang="ru-RU" sz="2400" b="1" i="1" dirty="0" smtClean="0"/>
              <a:t>Мотивация – это человеческое стремление… проявить себя в том, к чему он чувствует себя потенциально способным»</a:t>
            </a:r>
            <a:r>
              <a:rPr lang="ru-RU" sz="2400" dirty="0" smtClean="0"/>
              <a:t/>
            </a:r>
            <a:br>
              <a:rPr lang="ru-RU" sz="2400" dirty="0" smtClean="0"/>
            </a:br>
            <a:r>
              <a:rPr lang="ru-RU" sz="2400" b="1" i="1" dirty="0" err="1" smtClean="0"/>
              <a:t>А.Маслоу</a:t>
            </a:r>
            <a:r>
              <a:rPr lang="ru-RU" sz="2400" dirty="0" smtClean="0"/>
              <a:t/>
            </a:r>
            <a:br>
              <a:rPr lang="ru-RU" sz="2400" dirty="0" smtClean="0"/>
            </a:br>
            <a:endParaRPr lang="ru-RU" sz="2400" dirty="0"/>
          </a:p>
        </p:txBody>
      </p:sp>
      <p:sp>
        <p:nvSpPr>
          <p:cNvPr id="3" name="Содержимое 2"/>
          <p:cNvSpPr>
            <a:spLocks noGrp="1"/>
          </p:cNvSpPr>
          <p:nvPr>
            <p:ph idx="1"/>
          </p:nvPr>
        </p:nvSpPr>
        <p:spPr>
          <a:xfrm>
            <a:off x="323528" y="1988840"/>
            <a:ext cx="8229600" cy="4680520"/>
          </a:xfrm>
        </p:spPr>
        <p:txBody>
          <a:bodyPr>
            <a:normAutofit fontScale="32500" lnSpcReduction="20000"/>
          </a:bodyPr>
          <a:lstStyle/>
          <a:p>
            <a:pPr>
              <a:buFont typeface="Arial" panose="020B0604020202020204" pitchFamily="34" charset="0"/>
              <a:buChar char="•"/>
            </a:pPr>
            <a:r>
              <a:rPr lang="ru-RU" sz="6200" b="1" i="1" dirty="0" err="1" smtClean="0">
                <a:latin typeface="+mj-lt"/>
              </a:rPr>
              <a:t>Мотива́ция</a:t>
            </a:r>
            <a:r>
              <a:rPr lang="ru-RU" sz="6200" b="1" i="1" dirty="0">
                <a:latin typeface="+mj-lt"/>
              </a:rPr>
              <a:t> </a:t>
            </a:r>
            <a:r>
              <a:rPr lang="ru-RU" sz="6200" b="1" dirty="0">
                <a:latin typeface="+mj-lt"/>
              </a:rPr>
              <a:t>(</a:t>
            </a:r>
            <a:r>
              <a:rPr lang="ru-RU" sz="6200" dirty="0">
                <a:latin typeface="+mj-lt"/>
              </a:rPr>
              <a:t>от лат. </a:t>
            </a:r>
            <a:r>
              <a:rPr lang="ru-RU" sz="6200" dirty="0" err="1">
                <a:latin typeface="+mj-lt"/>
              </a:rPr>
              <a:t>movere</a:t>
            </a:r>
            <a:r>
              <a:rPr lang="ru-RU" sz="6200" dirty="0">
                <a:latin typeface="+mj-lt"/>
              </a:rPr>
              <a:t>) – побуждение к действию; психофизиологический процесс, управляющий поведением человека, задающий его направленность, организацию, активность и устойчивость; способность человека деятельно удовлетворять свои потребности.</a:t>
            </a:r>
          </a:p>
          <a:p>
            <a:pPr>
              <a:buFont typeface="Arial" panose="020B0604020202020204" pitchFamily="34" charset="0"/>
              <a:buChar char="•"/>
            </a:pPr>
            <a:r>
              <a:rPr lang="ru-RU" sz="6200" dirty="0">
                <a:latin typeface="+mj-lt"/>
              </a:rPr>
              <a:t>Деятельность без мотива или со слабым мотивом либо не осуществляется вообще, либо оказывается крайне неустойчивой</a:t>
            </a:r>
            <a:r>
              <a:rPr lang="ru-RU" sz="6200" dirty="0" smtClean="0">
                <a:latin typeface="+mj-lt"/>
              </a:rPr>
              <a:t>.</a:t>
            </a:r>
            <a:endParaRPr lang="ru-RU" sz="6200" dirty="0">
              <a:latin typeface="+mj-lt"/>
            </a:endParaRPr>
          </a:p>
          <a:p>
            <a:pPr>
              <a:buFont typeface="Arial" panose="020B0604020202020204" pitchFamily="34" charset="0"/>
              <a:buChar char="•"/>
            </a:pPr>
            <a:r>
              <a:rPr lang="ru-RU" sz="6200" b="1" i="1" dirty="0" err="1">
                <a:latin typeface="+mj-lt"/>
              </a:rPr>
              <a:t>Моти́в</a:t>
            </a:r>
            <a:r>
              <a:rPr lang="ru-RU" sz="6200" b="1" i="1" dirty="0">
                <a:latin typeface="+mj-lt"/>
              </a:rPr>
              <a:t> </a:t>
            </a:r>
            <a:r>
              <a:rPr lang="ru-RU" sz="6200" dirty="0">
                <a:latin typeface="+mj-lt"/>
              </a:rPr>
              <a:t>(от лат. </a:t>
            </a:r>
            <a:r>
              <a:rPr lang="ru-RU" sz="6200" dirty="0" err="1">
                <a:latin typeface="+mj-lt"/>
              </a:rPr>
              <a:t>moveo</a:t>
            </a:r>
            <a:r>
              <a:rPr lang="ru-RU" sz="6200" dirty="0">
                <a:latin typeface="+mj-lt"/>
              </a:rPr>
              <a:t> — «двигаю», через фр. </a:t>
            </a:r>
            <a:r>
              <a:rPr lang="ru-RU" sz="6200" dirty="0" err="1">
                <a:latin typeface="+mj-lt"/>
              </a:rPr>
              <a:t>motif</a:t>
            </a:r>
            <a:r>
              <a:rPr lang="ru-RU" sz="6200" dirty="0">
                <a:latin typeface="+mj-lt"/>
              </a:rPr>
              <a:t> — «мотив») - внутреннее побуждение личности к тому или иному виду активности (деятель­ность, общение, поведение), связан­ной с удовлетворени­ем определенной потребности.</a:t>
            </a:r>
          </a:p>
          <a:p>
            <a:pPr>
              <a:buFont typeface="Arial" panose="020B0604020202020204" pitchFamily="34" charset="0"/>
              <a:buChar char="•"/>
            </a:pPr>
            <a:r>
              <a:rPr lang="ru-RU" sz="6200" dirty="0">
                <a:latin typeface="+mj-lt"/>
              </a:rPr>
              <a:t>В качестве мотивов могут выступать идеалы, интересы, убеждения, социальные установки, ценности. При этом за всеми перечисленными причинами равно стоят потребности личности во всём их многообразии (от базовых, жизненных, биологических до высших социальных</a:t>
            </a:r>
            <a:r>
              <a:rPr lang="ru-RU" sz="6200" dirty="0" smtClean="0">
                <a:latin typeface="+mj-lt"/>
              </a:rPr>
              <a:t>).</a:t>
            </a:r>
            <a:endParaRPr lang="ru-RU" sz="6200" dirty="0">
              <a:latin typeface="+mj-lt"/>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332656"/>
            <a:ext cx="6347713" cy="373608"/>
          </a:xfrm>
        </p:spPr>
        <p:txBody>
          <a:bodyPr>
            <a:normAutofit fontScale="90000"/>
          </a:bodyPr>
          <a:lstStyle/>
          <a:p>
            <a:endParaRPr lang="ru-RU" dirty="0"/>
          </a:p>
        </p:txBody>
      </p:sp>
      <p:sp>
        <p:nvSpPr>
          <p:cNvPr id="3" name="Содержимое 2"/>
          <p:cNvSpPr>
            <a:spLocks noGrp="1"/>
          </p:cNvSpPr>
          <p:nvPr>
            <p:ph idx="1"/>
          </p:nvPr>
        </p:nvSpPr>
        <p:spPr>
          <a:xfrm>
            <a:off x="609599" y="908720"/>
            <a:ext cx="6347714" cy="5132643"/>
          </a:xfrm>
        </p:spPr>
        <p:txBody>
          <a:bodyPr>
            <a:noAutofit/>
          </a:bodyPr>
          <a:lstStyle/>
          <a:p>
            <a:pPr marL="0" indent="0" algn="just">
              <a:buNone/>
            </a:pPr>
            <a:r>
              <a:rPr lang="ru-RU" sz="2400" dirty="0"/>
              <a:t>Учебная деятельность, как и всякая иная, побуждается иерархией мотивов, в которой могут доминировать либо внутренние мотивы, обусловленные содержанием этой деятельности и ее выполнением, либо внешние, связанные с потребностью ученика занять определенное место в системе общественных отношений (успешно окончить школу, заслужить положительное отношение окружающих к себе, получить какую-либо награду).</a:t>
            </a:r>
          </a:p>
          <a:p>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6347713" cy="659160"/>
          </a:xfrm>
        </p:spPr>
        <p:txBody>
          <a:bodyPr>
            <a:normAutofit fontScale="90000"/>
          </a:bodyPr>
          <a:lstStyle/>
          <a:p>
            <a:pPr algn="ctr"/>
            <a:r>
              <a:rPr lang="ru-RU" sz="4000" dirty="0" smtClean="0"/>
              <a:t>Виды  мотивов </a:t>
            </a:r>
            <a:endParaRPr lang="ru-RU" sz="4000" dirty="0"/>
          </a:p>
        </p:txBody>
      </p:sp>
      <p:sp>
        <p:nvSpPr>
          <p:cNvPr id="3" name="Содержимое 2"/>
          <p:cNvSpPr>
            <a:spLocks noGrp="1"/>
          </p:cNvSpPr>
          <p:nvPr>
            <p:ph idx="1"/>
          </p:nvPr>
        </p:nvSpPr>
        <p:spPr>
          <a:xfrm>
            <a:off x="457200" y="1571612"/>
            <a:ext cx="8229600" cy="4554551"/>
          </a:xfrm>
        </p:spPr>
        <p:txBody>
          <a:bodyPr>
            <a:normAutofit lnSpcReduction="10000"/>
          </a:bodyPr>
          <a:lstStyle/>
          <a:p>
            <a:pPr algn="just"/>
            <a:r>
              <a:rPr lang="ru-RU" sz="2400" dirty="0" smtClean="0"/>
              <a:t>познавательные мотивы</a:t>
            </a:r>
            <a:r>
              <a:rPr lang="ru-RU" sz="2400" dirty="0"/>
              <a:t>(ориентация на овладение новыми знаниями, фактами, закономерностями), учебно-познавательные мотивы (ориентация на усвоение способов добывания знаний, приемов самостоятельного приобретения знаний), мотивы самообразования (ориентация на приобретение дополнительных знаний и затем на построение специальной программы </a:t>
            </a:r>
            <a:r>
              <a:rPr lang="ru-RU" sz="2400" dirty="0" smtClean="0"/>
              <a:t>самосовершенствования)</a:t>
            </a:r>
          </a:p>
          <a:p>
            <a:pPr algn="just"/>
            <a:r>
              <a:rPr lang="ru-RU" sz="2400" dirty="0" smtClean="0"/>
              <a:t>социальные мотивы</a:t>
            </a:r>
            <a:r>
              <a:rPr lang="ru-RU" sz="2400" dirty="0"/>
              <a:t>(долг, ответственность, понимание значимости учения), узкие социальные (стремление занять определенную позицию в отношениях с окружающими, получить их одобрение).</a:t>
            </a:r>
          </a:p>
          <a:p>
            <a:endParaRPr lang="ru-RU"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642918"/>
            <a:ext cx="8229600" cy="1368412"/>
          </a:xfrm>
        </p:spPr>
        <p:txBody>
          <a:bodyPr>
            <a:normAutofit fontScale="90000"/>
          </a:bodyPr>
          <a:lstStyle/>
          <a:p>
            <a:r>
              <a:rPr lang="ru-RU" sz="3600" b="1" dirty="0"/>
              <a:t>Методы формирования учебной мотивации учащихся</a:t>
            </a:r>
            <a:r>
              <a:rPr lang="ru-RU" dirty="0"/>
              <a:t/>
            </a:r>
            <a:br>
              <a:rPr lang="ru-RU" dirty="0"/>
            </a:br>
            <a:endParaRPr lang="ru-RU" dirty="0"/>
          </a:p>
        </p:txBody>
      </p:sp>
      <p:sp>
        <p:nvSpPr>
          <p:cNvPr id="3" name="Содержимое 2"/>
          <p:cNvSpPr>
            <a:spLocks noGrp="1"/>
          </p:cNvSpPr>
          <p:nvPr>
            <p:ph idx="1"/>
          </p:nvPr>
        </p:nvSpPr>
        <p:spPr>
          <a:xfrm>
            <a:off x="611560" y="2037171"/>
            <a:ext cx="6347714" cy="4196539"/>
          </a:xfrm>
        </p:spPr>
        <p:txBody>
          <a:bodyPr>
            <a:normAutofit fontScale="55000" lnSpcReduction="20000"/>
          </a:bodyPr>
          <a:lstStyle/>
          <a:p>
            <a:r>
              <a:rPr lang="ru-RU" sz="2200" b="1" dirty="0" smtClean="0"/>
              <a:t>1.Методы </a:t>
            </a:r>
            <a:r>
              <a:rPr lang="ru-RU" sz="2200" b="1" dirty="0"/>
              <a:t>формирования познавательных интересов у учащихся</a:t>
            </a:r>
            <a:r>
              <a:rPr lang="ru-RU" sz="2400" b="1" dirty="0"/>
              <a:t>:</a:t>
            </a:r>
          </a:p>
          <a:p>
            <a:r>
              <a:rPr lang="ru-RU" sz="1800" dirty="0"/>
              <a:t>а) </a:t>
            </a:r>
            <a:r>
              <a:rPr lang="ru-RU" sz="2200" dirty="0"/>
              <a:t>метод познавательных игр:</a:t>
            </a:r>
          </a:p>
          <a:p>
            <a:r>
              <a:rPr lang="ru-RU" sz="2200" dirty="0"/>
              <a:t>б) метод учебной дискуссии;</a:t>
            </a:r>
          </a:p>
          <a:p>
            <a:r>
              <a:rPr lang="ru-RU" sz="2200" dirty="0"/>
              <a:t>в) метод созданию ситуации успеха;</a:t>
            </a:r>
          </a:p>
          <a:p>
            <a:r>
              <a:rPr lang="ru-RU" sz="2200" dirty="0"/>
              <a:t>г) метод эмоционального стимулирования</a:t>
            </a:r>
            <a:r>
              <a:rPr lang="ru-RU" sz="1800" dirty="0"/>
              <a:t>.</a:t>
            </a:r>
          </a:p>
          <a:p>
            <a:r>
              <a:rPr lang="ru-RU" sz="1800" dirty="0"/>
              <a:t> </a:t>
            </a:r>
            <a:r>
              <a:rPr lang="ru-RU" sz="2200" b="1" dirty="0"/>
              <a:t>2. Методы, направленные на формирование чувства долга и ответственности в учении</a:t>
            </a:r>
            <a:r>
              <a:rPr lang="ru-RU" sz="1800" b="1" dirty="0"/>
              <a:t>:</a:t>
            </a:r>
          </a:p>
          <a:p>
            <a:r>
              <a:rPr lang="ru-RU" sz="1800" dirty="0"/>
              <a:t>а</a:t>
            </a:r>
            <a:r>
              <a:rPr lang="ru-RU" sz="2200" dirty="0"/>
              <a:t>) метод разъяснения школьникам общественной и личностной значимости учения;</a:t>
            </a:r>
          </a:p>
          <a:p>
            <a:r>
              <a:rPr lang="ru-RU" sz="2200" dirty="0"/>
              <a:t>б) метод предъявления требований, соблюдение которых означает выполнение ими своего гражданского, нравственного, сыновнего (дочернего) долга;</a:t>
            </a:r>
          </a:p>
          <a:p>
            <a:r>
              <a:rPr lang="ru-RU" sz="2200" dirty="0"/>
              <a:t>в) метод приучения к выполнению требований;</a:t>
            </a:r>
          </a:p>
          <a:p>
            <a:r>
              <a:rPr lang="ru-RU" sz="2200" dirty="0"/>
              <a:t>г) метод поощрения за успешное, добросовестное выполнение своих обязанностей;</a:t>
            </a:r>
          </a:p>
          <a:p>
            <a:r>
              <a:rPr lang="ru-RU" sz="2200" dirty="0" err="1"/>
              <a:t>д</a:t>
            </a:r>
            <a:r>
              <a:rPr lang="ru-RU" sz="2200" dirty="0"/>
              <a:t>) метод оперативного контроля выполнения требований и в необходимых случаях указания на недостатки</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6347713" cy="301600"/>
          </a:xfrm>
        </p:spPr>
        <p:txBody>
          <a:bodyPr>
            <a:normAutofit fontScale="90000"/>
          </a:bodyPr>
          <a:lstStyle/>
          <a:p>
            <a:endParaRPr lang="ru-RU" dirty="0"/>
          </a:p>
        </p:txBody>
      </p:sp>
      <p:sp>
        <p:nvSpPr>
          <p:cNvPr id="3" name="Содержимое 2"/>
          <p:cNvSpPr>
            <a:spLocks noGrp="1"/>
          </p:cNvSpPr>
          <p:nvPr>
            <p:ph idx="1"/>
          </p:nvPr>
        </p:nvSpPr>
        <p:spPr>
          <a:xfrm>
            <a:off x="457200" y="1214422"/>
            <a:ext cx="8229600" cy="4911741"/>
          </a:xfrm>
        </p:spPr>
        <p:txBody>
          <a:bodyPr>
            <a:normAutofit/>
          </a:bodyPr>
          <a:lstStyle/>
          <a:p>
            <a:r>
              <a:rPr lang="ru-RU" sz="2400" dirty="0"/>
              <a:t>Учебно-познавательную мотивацию учеников необходимо поддерживать на каждом этапе урока, начиная с определения темы и формулирования цели урока и заканчивая рефлексивной оценкой деятельности школьников на уроке</a:t>
            </a:r>
            <a:r>
              <a:rPr lang="ru-RU" sz="2400" dirty="0" smtClean="0"/>
              <a:t>.</a:t>
            </a:r>
          </a:p>
          <a:p>
            <a:endParaRPr lang="ru-RU" sz="2400" dirty="0"/>
          </a:p>
          <a:p>
            <a:r>
              <a:rPr lang="ru-RU" sz="2400" dirty="0"/>
              <a:t>Для того чтобы мотивировать ребёнка к учебному процессу, нужно изучение новой темы начинать в необычной форме</a:t>
            </a:r>
            <a:r>
              <a:rPr lang="ru-RU" sz="2400" dirty="0" smtClean="0"/>
              <a:t>.  Для </a:t>
            </a:r>
            <a:r>
              <a:rPr lang="ru-RU" sz="2400" dirty="0"/>
              <a:t>этого необходимо использовать разнообразные приемы.</a:t>
            </a:r>
          </a:p>
          <a:p>
            <a:endParaRPr lang="ru-RU" sz="2400" dirty="0"/>
          </a:p>
        </p:txBody>
      </p:sp>
    </p:spTree>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149</TotalTime>
  <Words>464</Words>
  <Application>Microsoft Office PowerPoint</Application>
  <PresentationFormat>Экран (4:3)</PresentationFormat>
  <Paragraphs>65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Грань</vt:lpstr>
      <vt:lpstr>Методические рекомендации   «Способы повышения учебной мотивации современного школьника и педагога  как необходимое условие эффективности обучения при ФГОС» </vt:lpstr>
      <vt:lpstr>Цель работы:</vt:lpstr>
      <vt:lpstr>Задачи</vt:lpstr>
      <vt:lpstr>Слайд 4</vt:lpstr>
      <vt:lpstr>Мотивация – это человеческое стремление… проявить себя в том, к чему он чувствует себя потенциально способным» А.Маслоу </vt:lpstr>
      <vt:lpstr>Слайд 6</vt:lpstr>
      <vt:lpstr>Виды  мотивов </vt:lpstr>
      <vt:lpstr>Методы формирования учебной мотивации учащихся </vt:lpstr>
      <vt:lpstr>Слайд 9</vt:lpstr>
      <vt:lpstr>Потребности педагога и  способы их мотивации   </vt:lpstr>
      <vt:lpstr>Слайд 11</vt:lpstr>
      <vt:lpstr>Вывод:   </vt:lpstr>
      <vt:lpstr>Планируемые результаты работы </vt:lpstr>
      <vt:lpstr> Библиографические источники</vt:lpstr>
      <vt:lpstr>Слайд 15</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рекомендации  «Способы повышения учебной мотивации современного школьника и педагога  как необходимое условие эффективности обучения при ФГОС»</dc:title>
  <dc:creator>12</dc:creator>
  <cp:lastModifiedBy>Пользователь</cp:lastModifiedBy>
  <cp:revision>19</cp:revision>
  <dcterms:created xsi:type="dcterms:W3CDTF">2020-12-03T23:20:36Z</dcterms:created>
  <dcterms:modified xsi:type="dcterms:W3CDTF">2021-10-08T08:37:30Z</dcterms:modified>
</cp:coreProperties>
</file>